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5"/>
  </p:notesMasterIdLst>
  <p:sldIdLst>
    <p:sldId id="256" r:id="rId2"/>
    <p:sldId id="259" r:id="rId3"/>
    <p:sldId id="266" r:id="rId4"/>
    <p:sldId id="257" r:id="rId5"/>
    <p:sldId id="258" r:id="rId6"/>
    <p:sldId id="267" r:id="rId7"/>
    <p:sldId id="268" r:id="rId8"/>
    <p:sldId id="269" r:id="rId9"/>
    <p:sldId id="271" r:id="rId10"/>
    <p:sldId id="270" r:id="rId11"/>
    <p:sldId id="272" r:id="rId12"/>
    <p:sldId id="265" r:id="rId13"/>
    <p:sldId id="260" r:id="rId14"/>
    <p:sldId id="264" r:id="rId15"/>
    <p:sldId id="262" r:id="rId16"/>
    <p:sldId id="278" r:id="rId17"/>
    <p:sldId id="273" r:id="rId18"/>
    <p:sldId id="261" r:id="rId19"/>
    <p:sldId id="263" r:id="rId20"/>
    <p:sldId id="279" r:id="rId21"/>
    <p:sldId id="274" r:id="rId22"/>
    <p:sldId id="276" r:id="rId23"/>
    <p:sldId id="275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660"/>
  </p:normalViewPr>
  <p:slideViewPr>
    <p:cSldViewPr snapToGrid="0">
      <p:cViewPr>
        <p:scale>
          <a:sx n="66" d="100"/>
          <a:sy n="66" d="100"/>
        </p:scale>
        <p:origin x="652" y="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11FC6B-498B-4DBC-B759-319C70185C9E}" type="datetimeFigureOut">
              <a:rPr lang="en-US" smtClean="0"/>
              <a:t>10/30/2019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755FAC-C057-4842-AB3B-462EEC58D9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1064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755FAC-C057-4842-AB3B-462EEC58D9F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9078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6925C89E-0140-43C5-84DA-4D14466F7756}" type="datetimeFigureOut">
              <a:rPr lang="en-US" smtClean="0"/>
              <a:t>10/30/2019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0F11E35-8508-40D9-BA05-9B3224063A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6699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5C89E-0140-43C5-84DA-4D14466F7756}" type="datetimeFigureOut">
              <a:rPr lang="en-US" smtClean="0"/>
              <a:t>10/30/2019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11E35-8508-40D9-BA05-9B3224063A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3697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6925C89E-0140-43C5-84DA-4D14466F7756}" type="datetimeFigureOut">
              <a:rPr lang="en-US" smtClean="0"/>
              <a:t>10/30/2019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0F11E35-8508-40D9-BA05-9B3224063A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9004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5C89E-0140-43C5-84DA-4D14466F7756}" type="datetimeFigureOut">
              <a:rPr lang="en-US" smtClean="0"/>
              <a:t>10/30/2019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0F11E35-8508-40D9-BA05-9B3224063A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5326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6925C89E-0140-43C5-84DA-4D14466F7756}" type="datetimeFigureOut">
              <a:rPr lang="en-US" smtClean="0"/>
              <a:t>10/30/2019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0F11E35-8508-40D9-BA05-9B3224063A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2668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5C89E-0140-43C5-84DA-4D14466F7756}" type="datetimeFigureOut">
              <a:rPr lang="en-US" smtClean="0"/>
              <a:t>10/30/2019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11E35-8508-40D9-BA05-9B3224063A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7496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5C89E-0140-43C5-84DA-4D14466F7756}" type="datetimeFigureOut">
              <a:rPr lang="en-US" smtClean="0"/>
              <a:t>10/30/2019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11E35-8508-40D9-BA05-9B3224063A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51231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5C89E-0140-43C5-84DA-4D14466F7756}" type="datetimeFigureOut">
              <a:rPr lang="en-US" smtClean="0"/>
              <a:t>10/30/2019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11E35-8508-40D9-BA05-9B3224063A8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0366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5C89E-0140-43C5-84DA-4D14466F7756}" type="datetimeFigureOut">
              <a:rPr lang="en-US" smtClean="0"/>
              <a:t>10/30/2019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11E35-8508-40D9-BA05-9B3224063A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9610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6925C89E-0140-43C5-84DA-4D14466F7756}" type="datetimeFigureOut">
              <a:rPr lang="en-US" smtClean="0"/>
              <a:t>10/30/2019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0F11E35-8508-40D9-BA05-9B3224063A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127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5C89E-0140-43C5-84DA-4D14466F7756}" type="datetimeFigureOut">
              <a:rPr lang="en-US" smtClean="0"/>
              <a:t>10/30/2019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11E35-8508-40D9-BA05-9B3224063A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6164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6925C89E-0140-43C5-84DA-4D14466F7756}" type="datetimeFigureOut">
              <a:rPr lang="en-US" smtClean="0"/>
              <a:t>10/30/2019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0F11E35-8508-40D9-BA05-9B3224063A84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1052158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mubaris.com/posts/kmeans-clustering/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iencedirect.com/topics/computer-science/hyperspectral-image" TargetMode="External"/><Relationship Id="rId2" Type="http://schemas.openxmlformats.org/officeDocument/2006/relationships/hyperlink" Target="https://www.neonscience.org/hyper-spec-intro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eonscience.org/about-hdf5" TargetMode="External"/><Relationship Id="rId2" Type="http://schemas.openxmlformats.org/officeDocument/2006/relationships/hyperlink" Target="https://www.christopherlovell.co.uk/blog/2016/04/27/h5py-intro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0C92CA-0FA7-4229-9D90-FA9061BABD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7013" y="244964"/>
            <a:ext cx="10993549" cy="1475013"/>
          </a:xfrm>
        </p:spPr>
        <p:txBody>
          <a:bodyPr/>
          <a:lstStyle/>
          <a:p>
            <a:r>
              <a:rPr lang="en-US" dirty="0"/>
              <a:t>Image classification with HDF5 file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860E687-CB6A-4B41-AC49-19F826A281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7016" y="2038823"/>
            <a:ext cx="10993546" cy="590321"/>
          </a:xfrm>
        </p:spPr>
        <p:txBody>
          <a:bodyPr/>
          <a:lstStyle/>
          <a:p>
            <a:r>
              <a:rPr lang="en-US" dirty="0"/>
              <a:t>Rubaya Pervin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29F1AD-3608-4193-BDE3-31E1D3041C5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056" y="3861234"/>
            <a:ext cx="8394358" cy="208415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0D3FE38-0373-43CA-B9C3-FFB278E282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329" t="39579" r="6737" b="14569"/>
          <a:stretch/>
        </p:blipFill>
        <p:spPr>
          <a:xfrm>
            <a:off x="6429675" y="3404612"/>
            <a:ext cx="5303519" cy="2977806"/>
          </a:xfrm>
          <a:prstGeom prst="rect">
            <a:avLst/>
          </a:prstGeom>
        </p:spPr>
      </p:pic>
      <p:pic>
        <p:nvPicPr>
          <p:cNvPr id="4" name="Picture 4" descr="Image result for neon hyperspectral">
            <a:extLst>
              <a:ext uri="{FF2B5EF4-FFF2-40B4-BE49-F238E27FC236}">
                <a16:creationId xmlns:a16="http://schemas.microsoft.com/office/drawing/2014/main" id="{1E3CD51F-7C2D-48D5-A5CE-B6487DACD9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4690" y="4245610"/>
            <a:ext cx="2478505" cy="1487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04375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038A559-554E-450C-8E5D-3BD1E80570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960" t="42270" r="49093" b="46291"/>
          <a:stretch/>
        </p:blipFill>
        <p:spPr>
          <a:xfrm>
            <a:off x="948088" y="2261935"/>
            <a:ext cx="7414413" cy="14052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1BB9DAC-DF67-48CA-B6FD-DB252E7F4D5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540" t="57895" r="45960" b="32281"/>
          <a:stretch/>
        </p:blipFill>
        <p:spPr>
          <a:xfrm>
            <a:off x="991402" y="3989671"/>
            <a:ext cx="7478483" cy="1102093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B47E497-5CF3-46F9-A2A2-705922ADF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995" y="169916"/>
            <a:ext cx="11589249" cy="1325563"/>
          </a:xfrm>
        </p:spPr>
        <p:txBody>
          <a:bodyPr/>
          <a:lstStyle/>
          <a:p>
            <a:r>
              <a:rPr lang="en-US" dirty="0"/>
              <a:t>Understanding file system and getting information</a:t>
            </a:r>
          </a:p>
        </p:txBody>
      </p:sp>
    </p:spTree>
    <p:extLst>
      <p:ext uri="{BB962C8B-B14F-4D97-AF65-F5344CB8AC3E}">
        <p14:creationId xmlns:p14="http://schemas.microsoft.com/office/powerpoint/2010/main" val="36636403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729959D-5FD7-4940-980E-39573E368B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092" t="31088" r="37868" b="12772"/>
          <a:stretch/>
        </p:blipFill>
        <p:spPr>
          <a:xfrm>
            <a:off x="1463039" y="1939490"/>
            <a:ext cx="7204510" cy="4457546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B4DAD73-C49A-42A5-A8F2-A99739DDF6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995" y="169916"/>
            <a:ext cx="11589249" cy="1325563"/>
          </a:xfrm>
        </p:spPr>
        <p:txBody>
          <a:bodyPr/>
          <a:lstStyle/>
          <a:p>
            <a:r>
              <a:rPr lang="en-US" dirty="0"/>
              <a:t>Understanding file system and getting information</a:t>
            </a:r>
          </a:p>
        </p:txBody>
      </p:sp>
    </p:spTree>
    <p:extLst>
      <p:ext uri="{BB962C8B-B14F-4D97-AF65-F5344CB8AC3E}">
        <p14:creationId xmlns:p14="http://schemas.microsoft.com/office/powerpoint/2010/main" val="24193774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B62E052-C2AF-4445-8E83-4E8E80B24F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797" t="28090" r="54236" b="62023"/>
          <a:stretch/>
        </p:blipFill>
        <p:spPr>
          <a:xfrm>
            <a:off x="581192" y="2232060"/>
            <a:ext cx="7310063" cy="11969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321E3B1-4417-4321-B2A3-1DCAC4FB26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464" t="29588" r="34820" b="62621"/>
          <a:stretch/>
        </p:blipFill>
        <p:spPr>
          <a:xfrm>
            <a:off x="558198" y="3737649"/>
            <a:ext cx="11075603" cy="1017141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D0F7275-3EE4-4681-B884-D19261BFCF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995" y="169916"/>
            <a:ext cx="11589249" cy="1325563"/>
          </a:xfrm>
        </p:spPr>
        <p:txBody>
          <a:bodyPr/>
          <a:lstStyle/>
          <a:p>
            <a:r>
              <a:rPr lang="en-US" dirty="0"/>
              <a:t>Understanding file system and getting information</a:t>
            </a:r>
          </a:p>
        </p:txBody>
      </p:sp>
    </p:spTree>
    <p:extLst>
      <p:ext uri="{BB962C8B-B14F-4D97-AF65-F5344CB8AC3E}">
        <p14:creationId xmlns:p14="http://schemas.microsoft.com/office/powerpoint/2010/main" val="32406285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4DF33A5-ABAD-432C-9013-993C9DFFDA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396" t="37571" r="10211" b="35598"/>
          <a:stretch/>
        </p:blipFill>
        <p:spPr>
          <a:xfrm>
            <a:off x="933651" y="1882466"/>
            <a:ext cx="11230257" cy="2309336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616C8B31-3AB3-486B-AAA6-95D28A8C5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file system and getting information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AC9E552-5F91-4690-87F5-5336F19C02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694" t="53589" r="10399" b="34807"/>
          <a:stretch/>
        </p:blipFill>
        <p:spPr>
          <a:xfrm>
            <a:off x="933651" y="5740216"/>
            <a:ext cx="10649814" cy="9534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1300233-45D2-4C5E-9D01-69C9D01598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396" t="64365" r="10211" b="26492"/>
          <a:stretch/>
        </p:blipFill>
        <p:spPr>
          <a:xfrm>
            <a:off x="837504" y="4966009"/>
            <a:ext cx="11230257" cy="7869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AD5BCD7-94B5-4E58-8D64-413D3A506A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694" t="44647" r="10399" b="45776"/>
          <a:stretch/>
        </p:blipFill>
        <p:spPr>
          <a:xfrm>
            <a:off x="933651" y="4179069"/>
            <a:ext cx="10649814" cy="786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7815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3BFD21-3603-483D-AA6F-958634407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BE9124-BEDB-4930-85F2-A8DD848A78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882" y="3302893"/>
            <a:ext cx="11029615" cy="3678303"/>
          </a:xfrm>
        </p:spPr>
        <p:txBody>
          <a:bodyPr/>
          <a:lstStyle/>
          <a:p>
            <a:r>
              <a:rPr lang="en-US" dirty="0"/>
              <a:t>Data missing/</a:t>
            </a:r>
            <a:r>
              <a:rPr lang="en-US" dirty="0" err="1"/>
              <a:t>ignor</a:t>
            </a:r>
            <a:r>
              <a:rPr lang="en-US" dirty="0"/>
              <a:t> value: -9999 to </a:t>
            </a:r>
            <a:r>
              <a:rPr lang="en-US" dirty="0" err="1"/>
              <a:t>NaN</a:t>
            </a:r>
            <a:endParaRPr lang="en-US" dirty="0"/>
          </a:p>
          <a:p>
            <a:r>
              <a:rPr lang="en-US" dirty="0"/>
              <a:t>Reflectance : Range 0-1</a:t>
            </a:r>
          </a:p>
          <a:p>
            <a:pPr lvl="1"/>
            <a:r>
              <a:rPr lang="en-US" dirty="0"/>
              <a:t>Scale Factor: 10,000 </a:t>
            </a:r>
          </a:p>
          <a:p>
            <a:pPr lvl="1"/>
            <a:r>
              <a:rPr lang="en-US" dirty="0"/>
              <a:t>Given reflectance value/Scale factor</a:t>
            </a:r>
          </a:p>
          <a:p>
            <a:pPr lvl="0"/>
            <a:r>
              <a:rPr lang="en-US" dirty="0">
                <a:solidFill>
                  <a:prstClr val="black"/>
                </a:solidFill>
              </a:rPr>
              <a:t>Any negative value to </a:t>
            </a:r>
            <a:r>
              <a:rPr lang="en-US" dirty="0" err="1">
                <a:solidFill>
                  <a:prstClr val="black"/>
                </a:solidFill>
              </a:rPr>
              <a:t>NaN</a:t>
            </a:r>
            <a:endParaRPr lang="en-US" dirty="0">
              <a:solidFill>
                <a:prstClr val="black"/>
              </a:solidFill>
            </a:endParaRPr>
          </a:p>
          <a:p>
            <a:pPr lvl="0"/>
            <a:r>
              <a:rPr lang="en-US" dirty="0">
                <a:solidFill>
                  <a:prstClr val="black"/>
                </a:solidFill>
              </a:rPr>
              <a:t>Bad band range mostly water vapor band</a:t>
            </a:r>
          </a:p>
          <a:p>
            <a:pPr lvl="0"/>
            <a:r>
              <a:rPr lang="en-US" dirty="0">
                <a:solidFill>
                  <a:prstClr val="black"/>
                </a:solidFill>
              </a:rPr>
              <a:t>Reduced bands 426 to 360 </a:t>
            </a:r>
          </a:p>
          <a:p>
            <a:pPr lvl="0"/>
            <a:endParaRPr lang="en-US" dirty="0">
              <a:solidFill>
                <a:prstClr val="black"/>
              </a:solidFill>
            </a:endParaRPr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055DF64-8676-4067-B8A0-786CE903AD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3933" y="2555507"/>
            <a:ext cx="1722510" cy="3191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F37D494-DAA5-4F77-9701-AB2EBB2123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5956" y="2480141"/>
            <a:ext cx="3819525" cy="3267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35802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5994F-8C99-4851-9EF3-DAD6643A5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Pure Pixel classification: K-Means Clustering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67D3BE6-771D-4AB8-9D47-3E2E9E61C3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3112" y="2211348"/>
            <a:ext cx="7235528" cy="3678238"/>
          </a:xfr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1BA2893-7F6E-40E1-A061-E33A2FB86474}"/>
              </a:ext>
            </a:extLst>
          </p:cNvPr>
          <p:cNvSpPr/>
          <p:nvPr/>
        </p:nvSpPr>
        <p:spPr>
          <a:xfrm>
            <a:off x="5308062" y="6221658"/>
            <a:ext cx="6446177" cy="369332"/>
          </a:xfrm>
          <a:prstGeom prst="rect">
            <a:avLst/>
          </a:prstGeom>
          <a:solidFill>
            <a:schemeClr val="bg1"/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CE5678C-9BE1-4BA8-8CB5-DF9380449D5B}"/>
              </a:ext>
            </a:extLst>
          </p:cNvPr>
          <p:cNvSpPr/>
          <p:nvPr/>
        </p:nvSpPr>
        <p:spPr>
          <a:xfrm>
            <a:off x="5321856" y="6221658"/>
            <a:ext cx="51934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Source: </a:t>
            </a:r>
            <a:r>
              <a:rPr lang="en-US" dirty="0">
                <a:hlinkClick r:id="rId3"/>
              </a:rPr>
              <a:t>https://mubaris.com/posts/kmeans-clustering/</a:t>
            </a:r>
            <a:r>
              <a:rPr lang="en-US" dirty="0"/>
              <a:t> 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A32FC67-D131-48F4-8BE4-B998A77EBC90}"/>
              </a:ext>
            </a:extLst>
          </p:cNvPr>
          <p:cNvSpPr txBox="1">
            <a:spLocks/>
          </p:cNvSpPr>
          <p:nvPr/>
        </p:nvSpPr>
        <p:spPr>
          <a:xfrm>
            <a:off x="581192" y="2180496"/>
            <a:ext cx="4866707" cy="36783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Unsupervised K-means Clustering</a:t>
            </a:r>
          </a:p>
          <a:p>
            <a:pPr lvl="1"/>
            <a:r>
              <a:rPr lang="en-US" dirty="0"/>
              <a:t>Determining cluster numbers (automated + prior knowledge)</a:t>
            </a:r>
          </a:p>
          <a:p>
            <a:pPr lvl="1"/>
            <a:r>
              <a:rPr lang="en-US" b="1" dirty="0"/>
              <a:t>Identifying clusters in Image (automated)</a:t>
            </a:r>
          </a:p>
          <a:p>
            <a:pPr lvl="1"/>
            <a:r>
              <a:rPr lang="en-US" dirty="0"/>
              <a:t>Assigning clusters to class (prior knowledge)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04171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C7F2A86-ADA7-4C3F-9AC2-3D60DE86E4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613" t="30613" r="47583" b="67413"/>
          <a:stretch/>
        </p:blipFill>
        <p:spPr>
          <a:xfrm>
            <a:off x="707521" y="1866068"/>
            <a:ext cx="8038953" cy="3597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F7F385F-8814-4C0F-9587-613432A3A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K-Means Clustering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F17106-33EE-4DA3-B0E0-66170B1DB8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0596" y="2528366"/>
            <a:ext cx="11029615" cy="367830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3steps for classification  </a:t>
            </a:r>
          </a:p>
          <a:p>
            <a:pPr lvl="1"/>
            <a:r>
              <a:rPr lang="en-US" dirty="0"/>
              <a:t>Step 1: Creating the model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Step 2: Fit clustering model to samples</a:t>
            </a:r>
          </a:p>
          <a:p>
            <a:pPr lvl="1"/>
            <a:endParaRPr lang="en-US" dirty="0"/>
          </a:p>
          <a:p>
            <a:pPr marL="324000" lvl="1" indent="0">
              <a:buNone/>
            </a:pPr>
            <a:endParaRPr lang="en-US" dirty="0"/>
          </a:p>
          <a:p>
            <a:pPr lvl="1"/>
            <a:r>
              <a:rPr lang="en-US" dirty="0"/>
              <a:t>Step 3:  Assign class labels to each pixel of the data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Instead of separate step 2 &amp; 3 you can combine them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3AE7A2-D5E4-4643-B2B7-441C68723C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353" t="39248" r="47583" b="58381"/>
          <a:stretch/>
        </p:blipFill>
        <p:spPr>
          <a:xfrm>
            <a:off x="1241397" y="3131588"/>
            <a:ext cx="8038954" cy="4859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1F8E8A1-436B-4CF9-8EB4-C5C69D3E09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236" t="43470" r="62485" b="54272"/>
          <a:stretch/>
        </p:blipFill>
        <p:spPr>
          <a:xfrm>
            <a:off x="1241397" y="4124542"/>
            <a:ext cx="2784750" cy="4859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3992761-E51E-49C0-894F-A5F52FCF37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304" t="37333" r="60285" b="60580"/>
          <a:stretch/>
        </p:blipFill>
        <p:spPr>
          <a:xfrm>
            <a:off x="1406386" y="6077799"/>
            <a:ext cx="5019017" cy="4747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597A308-5458-413D-95DA-4BCA8988B67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892" t="36907" r="58261" b="61165"/>
          <a:stretch/>
        </p:blipFill>
        <p:spPr>
          <a:xfrm>
            <a:off x="1282785" y="5069611"/>
            <a:ext cx="3873728" cy="474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0769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D2780-D2E4-480C-94D6-AC75AA1B2C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Reshape data to combine all pixels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B8931B-394B-43D7-9BBA-0352D0DBB7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013" t="46365" r="36408" b="25021"/>
          <a:stretch/>
        </p:blipFill>
        <p:spPr>
          <a:xfrm>
            <a:off x="782854" y="2057298"/>
            <a:ext cx="10326876" cy="3814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0740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AEFC7B6-B103-41B3-AB96-5BFA12D1C5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393" t="61554" r="48806" b="14232"/>
          <a:stretch/>
        </p:blipFill>
        <p:spPr>
          <a:xfrm>
            <a:off x="6066275" y="2922104"/>
            <a:ext cx="6113485" cy="34985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07E2802-084D-41C4-B87A-8BAE979197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9714"/>
            <a:ext cx="10515600" cy="1325563"/>
          </a:xfrm>
        </p:spPr>
        <p:txBody>
          <a:bodyPr/>
          <a:lstStyle/>
          <a:p>
            <a:r>
              <a:rPr lang="en-US" dirty="0"/>
              <a:t>Determining cluster numbers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52CB68-BCE3-4BE7-A446-6628F40717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613" t="29064" r="47583" b="37961"/>
          <a:stretch/>
        </p:blipFill>
        <p:spPr>
          <a:xfrm>
            <a:off x="454073" y="1958868"/>
            <a:ext cx="6083760" cy="454941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876CA2B-F6FE-4356-B6E0-DF4F8CB16586}"/>
              </a:ext>
            </a:extLst>
          </p:cNvPr>
          <p:cNvSpPr/>
          <p:nvPr/>
        </p:nvSpPr>
        <p:spPr>
          <a:xfrm>
            <a:off x="6576578" y="2150237"/>
            <a:ext cx="51613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Inertia</a:t>
            </a:r>
            <a:r>
              <a:rPr lang="en-US" dirty="0"/>
              <a:t> is the sum of squared error for each </a:t>
            </a:r>
            <a:r>
              <a:rPr lang="en-US" b="1" dirty="0"/>
              <a:t>cluster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49365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F5527E3-1C93-4719-B28B-61A64A1E71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658" t="30316" r="42842" b="59579"/>
          <a:stretch/>
        </p:blipFill>
        <p:spPr>
          <a:xfrm>
            <a:off x="904775" y="1994714"/>
            <a:ext cx="8064510" cy="12224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0297619-75F5-4F0E-B648-750AB7A7D0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658" t="40421" r="43349" b="46667"/>
          <a:stretch/>
        </p:blipFill>
        <p:spPr>
          <a:xfrm>
            <a:off x="904775" y="3242448"/>
            <a:ext cx="8064510" cy="1583357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AADBAC5-CFD6-42D3-931C-C4BA26A42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 dirty="0"/>
              <a:t>Pure Pixel classification: K-Means Clustering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AE85195-C63A-4369-B5EC-4552943C65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737" t="70737" r="48415" b="18667"/>
          <a:stretch/>
        </p:blipFill>
        <p:spPr>
          <a:xfrm>
            <a:off x="904775" y="4825805"/>
            <a:ext cx="8100077" cy="151598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ED83DFB-82AF-444A-9A6D-9CA114C54AF6}"/>
              </a:ext>
            </a:extLst>
          </p:cNvPr>
          <p:cNvSpPr txBox="1"/>
          <p:nvPr/>
        </p:nvSpPr>
        <p:spPr>
          <a:xfrm flipH="1">
            <a:off x="9318928" y="2161403"/>
            <a:ext cx="1882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Creating Model 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4204D1-3F29-4DBA-9F54-B485F922CBF5}"/>
              </a:ext>
            </a:extLst>
          </p:cNvPr>
          <p:cNvSpPr txBox="1"/>
          <p:nvPr/>
        </p:nvSpPr>
        <p:spPr>
          <a:xfrm flipH="1">
            <a:off x="9318928" y="2552347"/>
            <a:ext cx="18824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Running classification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CE887E6-CDA4-4880-919C-E36DC936118E}"/>
              </a:ext>
            </a:extLst>
          </p:cNvPr>
          <p:cNvCxnSpPr>
            <a:cxnSpLocks/>
          </p:cNvCxnSpPr>
          <p:nvPr/>
        </p:nvCxnSpPr>
        <p:spPr>
          <a:xfrm>
            <a:off x="7548770" y="2356009"/>
            <a:ext cx="17701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2C95A98-3CF8-435E-B449-775902902D7C}"/>
              </a:ext>
            </a:extLst>
          </p:cNvPr>
          <p:cNvCxnSpPr/>
          <p:nvPr/>
        </p:nvCxnSpPr>
        <p:spPr>
          <a:xfrm>
            <a:off x="7548770" y="2985487"/>
            <a:ext cx="17701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34258577-A9BE-4ADE-81D6-ABAD9B6AAF91}"/>
              </a:ext>
            </a:extLst>
          </p:cNvPr>
          <p:cNvSpPr txBox="1"/>
          <p:nvPr/>
        </p:nvSpPr>
        <p:spPr>
          <a:xfrm flipH="1">
            <a:off x="9277515" y="3447404"/>
            <a:ext cx="18824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Reshaping back to 2D image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ED2BC21-7758-434F-8A17-AAB2B3C2BCE7}"/>
              </a:ext>
            </a:extLst>
          </p:cNvPr>
          <p:cNvSpPr txBox="1"/>
          <p:nvPr/>
        </p:nvSpPr>
        <p:spPr>
          <a:xfrm flipH="1">
            <a:off x="9341039" y="5142045"/>
            <a:ext cx="18824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Saving as a general </a:t>
            </a:r>
            <a:r>
              <a:rPr lang="en-US" dirty="0" err="1"/>
              <a:t>tif</a:t>
            </a:r>
            <a:r>
              <a:rPr lang="en-US" dirty="0"/>
              <a:t> like a camera image 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99B702D-AA16-400D-90FE-CA9C04B4ACCF}"/>
              </a:ext>
            </a:extLst>
          </p:cNvPr>
          <p:cNvCxnSpPr/>
          <p:nvPr/>
        </p:nvCxnSpPr>
        <p:spPr>
          <a:xfrm>
            <a:off x="7461851" y="3668948"/>
            <a:ext cx="17701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7A0D12D-1FAC-4839-A964-706EF12B6FFC}"/>
              </a:ext>
            </a:extLst>
          </p:cNvPr>
          <p:cNvCxnSpPr/>
          <p:nvPr/>
        </p:nvCxnSpPr>
        <p:spPr>
          <a:xfrm>
            <a:off x="7570881" y="5578578"/>
            <a:ext cx="17701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58482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31DB68-C9AC-40D6-9890-D1604A811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E46107-81D3-4A88-B476-0EBC6BC719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Identifying and labeling </a:t>
            </a:r>
          </a:p>
          <a:p>
            <a:pPr lvl="1"/>
            <a:r>
              <a:rPr lang="en-US" dirty="0"/>
              <a:t>Pure pixel</a:t>
            </a:r>
          </a:p>
          <a:p>
            <a:pPr lvl="1"/>
            <a:r>
              <a:rPr lang="en-US" dirty="0"/>
              <a:t>Fuzzy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Unsupervised </a:t>
            </a:r>
          </a:p>
          <a:p>
            <a:pPr lvl="1"/>
            <a:r>
              <a:rPr lang="en-US" dirty="0"/>
              <a:t>Supervised</a:t>
            </a:r>
          </a:p>
          <a:p>
            <a:pPr lvl="1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20B5247-06C3-40DE-8C3C-3BE5C29C0BD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5345" y="2578071"/>
            <a:ext cx="7420276" cy="3280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4009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1B1D7E-A5EF-4677-823E-48FEA6B31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D6E4D3-2422-470A-818F-31EA6913A5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554" t="33696" r="54593" b="36377"/>
          <a:stretch/>
        </p:blipFill>
        <p:spPr>
          <a:xfrm>
            <a:off x="2996648" y="1952579"/>
            <a:ext cx="4909930" cy="4629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5580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B216FEA-5AC5-40F3-950D-98088884B678}"/>
              </a:ext>
            </a:extLst>
          </p:cNvPr>
          <p:cNvSpPr txBox="1">
            <a:spLocks/>
          </p:cNvSpPr>
          <p:nvPr/>
        </p:nvSpPr>
        <p:spPr>
          <a:xfrm>
            <a:off x="497773" y="628362"/>
            <a:ext cx="11029616" cy="1013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Pure Pixel classification: K-Means Clustering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961258CA-DD51-4BE7-B706-4CF320FD76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867" y="2259480"/>
            <a:ext cx="4238625" cy="3648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20E44A4B-2459-4912-86BF-51CF8FC349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175" y="2334928"/>
            <a:ext cx="4589796" cy="3630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7E12FD6-F8A1-413C-9136-4169651BAAAF}"/>
              </a:ext>
            </a:extLst>
          </p:cNvPr>
          <p:cNvSpPr/>
          <p:nvPr/>
        </p:nvSpPr>
        <p:spPr>
          <a:xfrm>
            <a:off x="1780674" y="4870383"/>
            <a:ext cx="659330" cy="59676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21014B7-C6AD-42F9-9451-BDBE35262001}"/>
              </a:ext>
            </a:extLst>
          </p:cNvPr>
          <p:cNvCxnSpPr>
            <a:cxnSpLocks/>
          </p:cNvCxnSpPr>
          <p:nvPr/>
        </p:nvCxnSpPr>
        <p:spPr>
          <a:xfrm flipV="1">
            <a:off x="2440004" y="4047424"/>
            <a:ext cx="3655996" cy="82295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78401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C09B4-733F-4708-84A0-968BFF242D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Plotting Code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A69244-C40F-4D3C-A0C5-FEB2CAF9D7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685" t="50000" r="17381" b="20421"/>
          <a:stretch/>
        </p:blipFill>
        <p:spPr>
          <a:xfrm>
            <a:off x="442417" y="2233060"/>
            <a:ext cx="11483285" cy="3084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8942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4C4A77-DBF2-47DF-A064-5C56C93FC8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Assigning  Classes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C4A60A8-D44D-4F1C-BECA-DD6348C7A886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421" y="2041358"/>
            <a:ext cx="9034669" cy="4220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6910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E1C0A7-B98C-4F4C-8CE2-C6E16FE97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Hyperspectral image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F6170B-29DA-4295-AAAD-CC86660FD2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4428757" cy="3471263"/>
          </a:xfrm>
        </p:spPr>
        <p:txBody>
          <a:bodyPr>
            <a:normAutofit/>
          </a:bodyPr>
          <a:lstStyle/>
          <a:p>
            <a:r>
              <a:rPr lang="en-US" sz="2400" dirty="0"/>
              <a:t>Hyperspectral images: </a:t>
            </a:r>
          </a:p>
          <a:p>
            <a:pPr lvl="1"/>
            <a:r>
              <a:rPr lang="en-US" sz="2200" dirty="0"/>
              <a:t>Image cubes </a:t>
            </a:r>
          </a:p>
          <a:p>
            <a:pPr lvl="1"/>
            <a:r>
              <a:rPr lang="en-US" sz="2200" dirty="0"/>
              <a:t>Hundreds of spatial images</a:t>
            </a:r>
          </a:p>
          <a:p>
            <a:r>
              <a:rPr lang="en-US" dirty="0">
                <a:hlinkClick r:id="rId2"/>
              </a:rPr>
              <a:t>https://www.neonscience.org/hyper-spec-intro</a:t>
            </a:r>
            <a:endParaRPr lang="en-US" dirty="0"/>
          </a:p>
          <a:p>
            <a:r>
              <a:rPr lang="en-US" dirty="0">
                <a:hlinkClick r:id="rId3"/>
              </a:rPr>
              <a:t>https://www.sciencedirect.com/topics/computer-science/hyperspectral-image</a:t>
            </a:r>
            <a:endParaRPr lang="en-US" dirty="0"/>
          </a:p>
          <a:p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6E6E168-B5BE-4D90-A2F6-C9B3A1F4A9F6}"/>
              </a:ext>
            </a:extLst>
          </p:cNvPr>
          <p:cNvGrpSpPr/>
          <p:nvPr/>
        </p:nvGrpSpPr>
        <p:grpSpPr>
          <a:xfrm>
            <a:off x="5423457" y="2318333"/>
            <a:ext cx="6298058" cy="3333426"/>
            <a:chOff x="4643811" y="961171"/>
            <a:chExt cx="6298058" cy="333342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D9065F0-539B-4F12-88B2-A5D4E36CE6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775" b="33451"/>
            <a:stretch/>
          </p:blipFill>
          <p:spPr>
            <a:xfrm>
              <a:off x="4643811" y="961171"/>
              <a:ext cx="6298058" cy="3333426"/>
            </a:xfrm>
            <a:prstGeom prst="rect">
              <a:avLst/>
            </a:prstGeom>
          </p:spPr>
        </p:pic>
        <p:sp>
          <p:nvSpPr>
            <p:cNvPr id="7" name="Rounded Rectangle 2">
              <a:extLst>
                <a:ext uri="{FF2B5EF4-FFF2-40B4-BE49-F238E27FC236}">
                  <a16:creationId xmlns:a16="http://schemas.microsoft.com/office/drawing/2014/main" id="{265A4106-1F4E-4CF5-8D32-F62AB73BF315}"/>
                </a:ext>
              </a:extLst>
            </p:cNvPr>
            <p:cNvSpPr/>
            <p:nvPr/>
          </p:nvSpPr>
          <p:spPr>
            <a:xfrm>
              <a:off x="5144128" y="1127588"/>
              <a:ext cx="2430522" cy="3085060"/>
            </a:xfrm>
            <a:prstGeom prst="roundRect">
              <a:avLst/>
            </a:prstGeom>
            <a:noFill/>
            <a:ln w="571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8" name="Rounded Rectangle 6">
              <a:extLst>
                <a:ext uri="{FF2B5EF4-FFF2-40B4-BE49-F238E27FC236}">
                  <a16:creationId xmlns:a16="http://schemas.microsoft.com/office/drawing/2014/main" id="{2CA285C5-2F04-42F8-BE20-10F3F10FB889}"/>
                </a:ext>
              </a:extLst>
            </p:cNvPr>
            <p:cNvSpPr/>
            <p:nvPr/>
          </p:nvSpPr>
          <p:spPr>
            <a:xfrm>
              <a:off x="8074966" y="1065945"/>
              <a:ext cx="2481209" cy="3146703"/>
            </a:xfrm>
            <a:prstGeom prst="roundRect">
              <a:avLst/>
            </a:prstGeom>
            <a:noFill/>
            <a:ln w="7620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010205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33F43-D98F-4929-9375-8543D5C379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925212"/>
            <a:ext cx="11029616" cy="534256"/>
          </a:xfrm>
        </p:spPr>
        <p:txBody>
          <a:bodyPr/>
          <a:lstStyle/>
          <a:p>
            <a:r>
              <a:rPr lang="en-US" dirty="0"/>
              <a:t>What is HDF5 file?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C27DFE-EB14-4D37-8997-DC2A6FAA50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656" y="2193532"/>
            <a:ext cx="4386209" cy="3380198"/>
          </a:xfrm>
        </p:spPr>
        <p:txBody>
          <a:bodyPr>
            <a:normAutofit/>
          </a:bodyPr>
          <a:lstStyle/>
          <a:p>
            <a:r>
              <a:rPr lang="en-US" dirty="0"/>
              <a:t>The Hierarchical Data Format version 5 (</a:t>
            </a:r>
            <a:r>
              <a:rPr lang="en-US" b="1" dirty="0"/>
              <a:t>HDF5</a:t>
            </a:r>
            <a:r>
              <a:rPr lang="en-US" dirty="0"/>
              <a:t>): open source </a:t>
            </a:r>
            <a:r>
              <a:rPr lang="en-US" b="1" dirty="0"/>
              <a:t>file</a:t>
            </a:r>
            <a:r>
              <a:rPr lang="en-US" dirty="0"/>
              <a:t> format that supports large, complex, heterogeneous data</a:t>
            </a:r>
          </a:p>
          <a:p>
            <a:r>
              <a:rPr lang="en-US" dirty="0">
                <a:hlinkClick r:id="rId2"/>
              </a:rPr>
              <a:t>https://support.hdfgroup.org/HDF5/doc1.6/UG/08_TheFile.html</a:t>
            </a:r>
          </a:p>
          <a:p>
            <a:r>
              <a:rPr lang="en-US" dirty="0">
                <a:hlinkClick r:id="rId2"/>
              </a:rPr>
              <a:t>https://www.christopherlovell.co.uk/blog/2016/04/27/h5py-intro.html</a:t>
            </a:r>
            <a:endParaRPr lang="en-US" dirty="0"/>
          </a:p>
          <a:p>
            <a:r>
              <a:rPr lang="en-US" dirty="0">
                <a:hlinkClick r:id="rId3"/>
              </a:rPr>
              <a:t>https://www.neonscience.org/about-hdf5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F76DF9-59DF-408C-8AAC-EBA8C089CB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5535" y="2240325"/>
            <a:ext cx="6231233" cy="364163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E819553-4D60-41EC-9DD0-D23A2A6D0862}"/>
              </a:ext>
            </a:extLst>
          </p:cNvPr>
          <p:cNvSpPr/>
          <p:nvPr/>
        </p:nvSpPr>
        <p:spPr>
          <a:xfrm>
            <a:off x="5308062" y="6221658"/>
            <a:ext cx="6446177" cy="369332"/>
          </a:xfrm>
          <a:prstGeom prst="rect">
            <a:avLst/>
          </a:prstGeom>
          <a:solidFill>
            <a:schemeClr val="bg1"/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Source: 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3"/>
              </a:rPr>
              <a:t>https://www.neonscience.org/about-hdf5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943737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11588-77B7-4F36-A9CC-38DCB754F5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995" y="169916"/>
            <a:ext cx="11589249" cy="1325563"/>
          </a:xfrm>
        </p:spPr>
        <p:txBody>
          <a:bodyPr/>
          <a:lstStyle/>
          <a:p>
            <a:r>
              <a:rPr lang="en-US" dirty="0"/>
              <a:t>Understanding file system and getting information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495F9B6-4A4A-4C14-A619-1E24D89E7B89}"/>
              </a:ext>
            </a:extLst>
          </p:cNvPr>
          <p:cNvSpPr/>
          <p:nvPr/>
        </p:nvSpPr>
        <p:spPr>
          <a:xfrm>
            <a:off x="6959065" y="2649621"/>
            <a:ext cx="40430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https://gdal.org/drivers/raster/hdf5.html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45CEA02-E108-4C41-B62B-B6A7765933AD}"/>
              </a:ext>
            </a:extLst>
          </p:cNvPr>
          <p:cNvSpPr/>
          <p:nvPr/>
        </p:nvSpPr>
        <p:spPr>
          <a:xfrm>
            <a:off x="6959065" y="3193248"/>
            <a:ext cx="41802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http://docs.h5py.org/en/stable/quick.html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94D83AB-8E42-4214-94E2-04ACBF39C1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7"/>
            <a:ext cx="11029615" cy="1307580"/>
          </a:xfrm>
        </p:spPr>
        <p:txBody>
          <a:bodyPr>
            <a:noAutofit/>
          </a:bodyPr>
          <a:lstStyle/>
          <a:p>
            <a:r>
              <a:rPr lang="en-US" sz="2400" dirty="0"/>
              <a:t>HDF5 file format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400" b="1" dirty="0"/>
              <a:t>Groups</a:t>
            </a:r>
            <a:r>
              <a:rPr lang="en-US" sz="2400" dirty="0"/>
              <a:t>: work like dictionaries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400" b="1" dirty="0"/>
              <a:t>Datasets</a:t>
            </a:r>
            <a:r>
              <a:rPr lang="en-US" sz="2400" dirty="0"/>
              <a:t>: work like NumPy arrays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71C5A06-37B9-4C75-8150-967D0216E69B}"/>
              </a:ext>
            </a:extLst>
          </p:cNvPr>
          <p:cNvSpPr/>
          <p:nvPr/>
        </p:nvSpPr>
        <p:spPr>
          <a:xfrm>
            <a:off x="1102090" y="4416652"/>
            <a:ext cx="246406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6"/>
                </a:solidFill>
              </a:rPr>
              <a:t>import</a:t>
            </a:r>
            <a:r>
              <a:rPr lang="en-US" sz="2400" dirty="0"/>
              <a:t> </a:t>
            </a:r>
            <a:r>
              <a:rPr lang="en-US" sz="2400" dirty="0" err="1"/>
              <a:t>gdal</a:t>
            </a:r>
            <a:endParaRPr lang="en-US" sz="24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3AB20A0-3CE1-4B64-A48C-41C669B7DA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196" t="32026" r="39566" b="62864"/>
          <a:stretch/>
        </p:blipFill>
        <p:spPr>
          <a:xfrm>
            <a:off x="45367" y="4942507"/>
            <a:ext cx="12101264" cy="864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8190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A14CF1A-CFEF-4221-9AE8-4112FF8710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196" t="36929" r="59192" b="54105"/>
          <a:stretch/>
        </p:blipFill>
        <p:spPr>
          <a:xfrm>
            <a:off x="6906126" y="2040554"/>
            <a:ext cx="4831882" cy="1182303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D63A4356-FDF3-4B04-ACAA-FAF962D06ED2}"/>
              </a:ext>
            </a:extLst>
          </p:cNvPr>
          <p:cNvSpPr txBox="1">
            <a:spLocks/>
          </p:cNvSpPr>
          <p:nvPr/>
        </p:nvSpPr>
        <p:spPr>
          <a:xfrm>
            <a:off x="511995" y="169916"/>
            <a:ext cx="11589249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Understanding file system and getting information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12A923-DD90-4AA8-8CC6-2C81A070B8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816" t="29684" r="21527" b="6947"/>
          <a:stretch/>
        </p:blipFill>
        <p:spPr>
          <a:xfrm>
            <a:off x="336884" y="2040554"/>
            <a:ext cx="6785811" cy="4345807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83A22F2-A9F9-472A-9DFE-755DA397F0E2}"/>
              </a:ext>
            </a:extLst>
          </p:cNvPr>
          <p:cNvCxnSpPr/>
          <p:nvPr/>
        </p:nvCxnSpPr>
        <p:spPr>
          <a:xfrm flipV="1">
            <a:off x="5751095" y="4288055"/>
            <a:ext cx="2565132" cy="19491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A731A0E0-5C9F-4F47-9B9C-164FD1A0686B}"/>
              </a:ext>
            </a:extLst>
          </p:cNvPr>
          <p:cNvSpPr/>
          <p:nvPr/>
        </p:nvSpPr>
        <p:spPr>
          <a:xfrm>
            <a:off x="8316227" y="4103389"/>
            <a:ext cx="17107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Reflectance data</a:t>
            </a:r>
          </a:p>
        </p:txBody>
      </p:sp>
    </p:spTree>
    <p:extLst>
      <p:ext uri="{BB962C8B-B14F-4D97-AF65-F5344CB8AC3E}">
        <p14:creationId xmlns:p14="http://schemas.microsoft.com/office/powerpoint/2010/main" val="129939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2A71CF0-0F5C-4D00-9FEC-B9274F91FFC6}"/>
              </a:ext>
            </a:extLst>
          </p:cNvPr>
          <p:cNvSpPr txBox="1">
            <a:spLocks/>
          </p:cNvSpPr>
          <p:nvPr/>
        </p:nvSpPr>
        <p:spPr>
          <a:xfrm>
            <a:off x="511995" y="169916"/>
            <a:ext cx="11589249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Understanding file system and getting information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306BBA9-B1D3-4018-8CAA-261FF26F43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834" t="31232" r="24381" b="57464"/>
          <a:stretch/>
        </p:blipFill>
        <p:spPr>
          <a:xfrm>
            <a:off x="314839" y="1997765"/>
            <a:ext cx="11439674" cy="123742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2B8BB26-D773-4D35-B7B5-78D09A3C77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223" t="36519" r="35619" b="57306"/>
          <a:stretch/>
        </p:blipFill>
        <p:spPr>
          <a:xfrm>
            <a:off x="314839" y="3737473"/>
            <a:ext cx="10317103" cy="744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4316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D3E23C-AAEA-4EAA-BD01-69EA5D7ED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0057E4-3C05-43FF-B194-EDE8216003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920" t="47174" r="30842" b="23369"/>
          <a:stretch/>
        </p:blipFill>
        <p:spPr>
          <a:xfrm>
            <a:off x="1477478" y="2315248"/>
            <a:ext cx="9951585" cy="31567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46D1BDF-E47E-446A-B376-E9CEB0D042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303" t="56421" r="38421" b="35018"/>
          <a:stretch/>
        </p:blipFill>
        <p:spPr>
          <a:xfrm>
            <a:off x="1477477" y="5471961"/>
            <a:ext cx="8099157" cy="861462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DCBB30F2-71DF-4BB2-BE55-E41725AFB237}"/>
              </a:ext>
            </a:extLst>
          </p:cNvPr>
          <p:cNvSpPr txBox="1">
            <a:spLocks/>
          </p:cNvSpPr>
          <p:nvPr/>
        </p:nvSpPr>
        <p:spPr>
          <a:xfrm>
            <a:off x="511995" y="169916"/>
            <a:ext cx="11589249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/>
              <a:t>Understanding file system and getting information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97607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797625F-2AAF-4FDF-A37F-4992479E38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263" t="32772" r="37632" b="27438"/>
          <a:stretch/>
        </p:blipFill>
        <p:spPr>
          <a:xfrm>
            <a:off x="899961" y="1799924"/>
            <a:ext cx="8380599" cy="35998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C3DFCF4-6F01-483F-A3C7-765621BEFB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224" t="52351" r="23658" b="30737"/>
          <a:stretch/>
        </p:blipFill>
        <p:spPr>
          <a:xfrm>
            <a:off x="1328288" y="5327582"/>
            <a:ext cx="9259502" cy="1465228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8B32DCD-12D7-4BB2-9641-F4F6165FE2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995" y="169916"/>
            <a:ext cx="11589249" cy="1325563"/>
          </a:xfrm>
        </p:spPr>
        <p:txBody>
          <a:bodyPr/>
          <a:lstStyle/>
          <a:p>
            <a:r>
              <a:rPr lang="en-US" dirty="0"/>
              <a:t>Understanding file system and getting information</a:t>
            </a:r>
          </a:p>
        </p:txBody>
      </p:sp>
    </p:spTree>
    <p:extLst>
      <p:ext uri="{BB962C8B-B14F-4D97-AF65-F5344CB8AC3E}">
        <p14:creationId xmlns:p14="http://schemas.microsoft.com/office/powerpoint/2010/main" val="1955432044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66F1C100-1D2B-4BEA-AD01-C4F230B3B96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TM03457464[[fn=Dividend]]</Template>
  <TotalTime>9710</TotalTime>
  <Words>415</Words>
  <Application>Microsoft Office PowerPoint</Application>
  <PresentationFormat>Widescreen</PresentationFormat>
  <Paragraphs>81</Paragraphs>
  <Slides>23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Arial</vt:lpstr>
      <vt:lpstr>Calibri</vt:lpstr>
      <vt:lpstr>Gill Sans MT</vt:lpstr>
      <vt:lpstr>Wingdings</vt:lpstr>
      <vt:lpstr>Wingdings 2</vt:lpstr>
      <vt:lpstr>Dividend</vt:lpstr>
      <vt:lpstr>Image classification with HDF5 file</vt:lpstr>
      <vt:lpstr>Classification</vt:lpstr>
      <vt:lpstr>Hyperspectral image  </vt:lpstr>
      <vt:lpstr>What is HDF5 file? </vt:lpstr>
      <vt:lpstr>Understanding file system and getting information</vt:lpstr>
      <vt:lpstr>PowerPoint Presentation</vt:lpstr>
      <vt:lpstr>PowerPoint Presentation</vt:lpstr>
      <vt:lpstr>PowerPoint Presentation</vt:lpstr>
      <vt:lpstr>Understanding file system and getting information</vt:lpstr>
      <vt:lpstr>Understanding file system and getting information</vt:lpstr>
      <vt:lpstr>Understanding file system and getting information</vt:lpstr>
      <vt:lpstr>Understanding file system and getting information</vt:lpstr>
      <vt:lpstr>Understanding file system and getting information</vt:lpstr>
      <vt:lpstr>Data Cleaning</vt:lpstr>
      <vt:lpstr>Pure Pixel classification: K-Means Clustering</vt:lpstr>
      <vt:lpstr>K-Means Clustering</vt:lpstr>
      <vt:lpstr>Reshape data to combine all pixels </vt:lpstr>
      <vt:lpstr>Determining cluster numbers</vt:lpstr>
      <vt:lpstr>Pure Pixel classification: K-Means Clustering</vt:lpstr>
      <vt:lpstr>PowerPoint Presentation</vt:lpstr>
      <vt:lpstr>PowerPoint Presentation</vt:lpstr>
      <vt:lpstr>Plotting Code</vt:lpstr>
      <vt:lpstr>Assigning  Classes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Image classification with HDF5 file</dc:title>
  <dc:creator>Rubaya Pervin</dc:creator>
  <cp:lastModifiedBy>Rubaya Pervin</cp:lastModifiedBy>
  <cp:revision>46</cp:revision>
  <dcterms:created xsi:type="dcterms:W3CDTF">2019-10-26T21:33:55Z</dcterms:created>
  <dcterms:modified xsi:type="dcterms:W3CDTF">2019-11-04T17:43:43Z</dcterms:modified>
</cp:coreProperties>
</file>